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9" r:id="rId3"/>
    <p:sldId id="257" r:id="rId4"/>
    <p:sldId id="270" r:id="rId5"/>
    <p:sldId id="273" r:id="rId6"/>
    <p:sldId id="258" r:id="rId7"/>
    <p:sldId id="259" r:id="rId8"/>
    <p:sldId id="260" r:id="rId9"/>
    <p:sldId id="272" r:id="rId10"/>
    <p:sldId id="261" r:id="rId11"/>
    <p:sldId id="262" r:id="rId12"/>
    <p:sldId id="263" r:id="rId13"/>
    <p:sldId id="264" r:id="rId14"/>
    <p:sldId id="266" r:id="rId15"/>
    <p:sldId id="267" r:id="rId16"/>
    <p:sldId id="271" r:id="rId17"/>
    <p:sldId id="268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33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123D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748272"/>
            <a:ext cx="12188952" cy="109728"/>
          </a:xfrm>
          <a:prstGeom prst="rect">
            <a:avLst/>
          </a:prstGeom>
          <a:solidFill>
            <a:srgbClr val="B8860B"/>
          </a:solidFill>
          <a:ln/>
        </p:spPr>
      </p:sp>
      <p:pic>
        <p:nvPicPr>
          <p:cNvPr id="4" name="Image 0" descr="/mnt/user-data/uploads/e994d8a6baecaf54085f28a753c6686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376" y="502920"/>
            <a:ext cx="1600200" cy="1691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2286000"/>
            <a:ext cx="1218895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kern="0" spc="200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UNIVERSITY OYE-EKITI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5413248" y="2724912"/>
            <a:ext cx="1371600" cy="0"/>
          </a:xfrm>
          <a:prstGeom prst="line">
            <a:avLst/>
          </a:prstGeom>
          <a:noFill/>
          <a:ln w="19050">
            <a:solidFill>
              <a:srgbClr val="B8860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0" y="2798064"/>
            <a:ext cx="1218895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Ekiti State, Nigeria  •  Department of Computer Science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40080" y="3364992"/>
            <a:ext cx="10908792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</a:t>
            </a:r>
            <a:endParaRPr lang="en-US" sz="3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Shifted Windows (SWIN) Transformer</a:t>
            </a:r>
            <a:endParaRPr lang="en-US" sz="3200" dirty="0"/>
          </a:p>
        </p:txBody>
      </p:sp>
      <p:sp>
        <p:nvSpPr>
          <p:cNvPr id="9" name="Shape 6"/>
          <p:cNvSpPr/>
          <p:nvPr/>
        </p:nvSpPr>
        <p:spPr>
          <a:xfrm>
            <a:off x="4956048" y="4773168"/>
            <a:ext cx="822960" cy="0"/>
          </a:xfrm>
          <a:prstGeom prst="line">
            <a:avLst/>
          </a:prstGeom>
          <a:noFill/>
          <a:ln w="15875">
            <a:solidFill>
              <a:srgbClr val="B8860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0" y="484632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400800" y="4773168"/>
            <a:ext cx="822960" cy="0"/>
          </a:xfrm>
          <a:prstGeom prst="line">
            <a:avLst/>
          </a:prstGeom>
          <a:noFill/>
          <a:ln w="15875">
            <a:solidFill>
              <a:srgbClr val="B8860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43200" y="5068149"/>
            <a:ext cx="6702552" cy="109728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743200" y="5068149"/>
            <a:ext cx="54864" cy="1097280"/>
          </a:xfrm>
          <a:prstGeom prst="rect">
            <a:avLst/>
          </a:prstGeom>
          <a:solidFill>
            <a:srgbClr val="1B5E3C"/>
          </a:solidFill>
          <a:ln/>
        </p:spPr>
      </p:sp>
      <p:sp>
        <p:nvSpPr>
          <p:cNvPr id="14" name="Text 11"/>
          <p:cNvSpPr/>
          <p:nvPr/>
        </p:nvSpPr>
        <p:spPr>
          <a:xfrm>
            <a:off x="3035808" y="5068149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Student:  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Olagoroye Samuel Akolawole      </a:t>
            </a: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Matric No:  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CSC/2021/1080
</a:t>
            </a: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Supervisor:  </a:t>
            </a: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C.Y. Daramola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of Contents</a:t>
            </a:r>
            <a:endParaRPr lang="en-US" sz="3000" dirty="0"/>
          </a:p>
        </p:txBody>
      </p:sp>
      <p:sp>
        <p:nvSpPr>
          <p:cNvPr id="3" name="Dot 3"/>
          <p:cNvSpPr/>
          <p:nvPr/>
        </p:nvSpPr>
        <p:spPr>
          <a:xfrm>
            <a:off x="787395" y="145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4" name="Num 4"/>
          <p:cNvSpPr/>
          <p:nvPr/>
        </p:nvSpPr>
        <p:spPr>
          <a:xfrm>
            <a:off x="1047395" y="136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Item 5"/>
          <p:cNvSpPr/>
          <p:nvPr/>
        </p:nvSpPr>
        <p:spPr>
          <a:xfrm>
            <a:off x="1567395" y="136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Problem</a:t>
            </a:r>
            <a:endParaRPr lang="en-US" sz="1800" dirty="0"/>
          </a:p>
        </p:txBody>
      </p:sp>
      <p:sp>
        <p:nvSpPr>
          <p:cNvPr id="6" name="Dot 6"/>
          <p:cNvSpPr/>
          <p:nvPr/>
        </p:nvSpPr>
        <p:spPr>
          <a:xfrm>
            <a:off x="787395" y="220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7" name="Num 7"/>
          <p:cNvSpPr/>
          <p:nvPr/>
        </p:nvSpPr>
        <p:spPr>
          <a:xfrm>
            <a:off x="1047395" y="211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Item 8"/>
          <p:cNvSpPr/>
          <p:nvPr/>
        </p:nvSpPr>
        <p:spPr>
          <a:xfrm>
            <a:off x="1567395" y="211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Relevance of the Study</a:t>
            </a:r>
            <a:endParaRPr lang="en-US" sz="1800" dirty="0"/>
          </a:p>
        </p:txBody>
      </p:sp>
      <p:sp>
        <p:nvSpPr>
          <p:cNvPr id="9" name="Dot 9"/>
          <p:cNvSpPr/>
          <p:nvPr/>
        </p:nvSpPr>
        <p:spPr>
          <a:xfrm>
            <a:off x="787395" y="295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0" name="Num 10"/>
          <p:cNvSpPr/>
          <p:nvPr/>
        </p:nvSpPr>
        <p:spPr>
          <a:xfrm>
            <a:off x="1047395" y="286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00" dirty="0"/>
          </a:p>
        </p:txBody>
      </p:sp>
      <p:sp>
        <p:nvSpPr>
          <p:cNvPr id="11" name="Item 11"/>
          <p:cNvSpPr/>
          <p:nvPr/>
        </p:nvSpPr>
        <p:spPr>
          <a:xfrm>
            <a:off x="1567395" y="286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Literature Review</a:t>
            </a:r>
            <a:endParaRPr lang="en-US" sz="1800" dirty="0"/>
          </a:p>
        </p:txBody>
      </p:sp>
      <p:sp>
        <p:nvSpPr>
          <p:cNvPr id="12" name="Dot 12"/>
          <p:cNvSpPr/>
          <p:nvPr/>
        </p:nvSpPr>
        <p:spPr>
          <a:xfrm>
            <a:off x="787395" y="370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3" name="Num 13"/>
          <p:cNvSpPr/>
          <p:nvPr/>
        </p:nvSpPr>
        <p:spPr>
          <a:xfrm>
            <a:off x="1047395" y="361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600" dirty="0"/>
          </a:p>
        </p:txBody>
      </p:sp>
      <p:sp>
        <p:nvSpPr>
          <p:cNvPr id="14" name="Item 14"/>
          <p:cNvSpPr/>
          <p:nvPr/>
        </p:nvSpPr>
        <p:spPr>
          <a:xfrm>
            <a:off x="1567395" y="361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&amp; Objectives</a:t>
            </a:r>
            <a:endParaRPr lang="en-US" sz="1800" dirty="0"/>
          </a:p>
        </p:txBody>
      </p:sp>
      <p:sp>
        <p:nvSpPr>
          <p:cNvPr id="15" name="Dot 15"/>
          <p:cNvSpPr/>
          <p:nvPr/>
        </p:nvSpPr>
        <p:spPr>
          <a:xfrm>
            <a:off x="787395" y="445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6" name="Num 16"/>
          <p:cNvSpPr/>
          <p:nvPr/>
        </p:nvSpPr>
        <p:spPr>
          <a:xfrm>
            <a:off x="1047395" y="436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600" dirty="0"/>
          </a:p>
        </p:txBody>
      </p:sp>
      <p:sp>
        <p:nvSpPr>
          <p:cNvPr id="17" name="Item 17"/>
          <p:cNvSpPr/>
          <p:nvPr/>
        </p:nvSpPr>
        <p:spPr>
          <a:xfrm>
            <a:off x="1567395" y="436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1800" dirty="0"/>
          </a:p>
        </p:txBody>
      </p:sp>
      <p:sp>
        <p:nvSpPr>
          <p:cNvPr id="18" name="Dot 18"/>
          <p:cNvSpPr/>
          <p:nvPr/>
        </p:nvSpPr>
        <p:spPr>
          <a:xfrm>
            <a:off x="787395" y="520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9" name="Num 19"/>
          <p:cNvSpPr/>
          <p:nvPr/>
        </p:nvSpPr>
        <p:spPr>
          <a:xfrm>
            <a:off x="1047395" y="511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600" dirty="0"/>
          </a:p>
        </p:txBody>
      </p:sp>
      <p:sp>
        <p:nvSpPr>
          <p:cNvPr id="20" name="Item 20"/>
          <p:cNvSpPr/>
          <p:nvPr/>
        </p:nvSpPr>
        <p:spPr>
          <a:xfrm>
            <a:off x="1567395" y="511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Model: Swin Transformer</a:t>
            </a:r>
            <a:endParaRPr lang="en-US" sz="1800" dirty="0"/>
          </a:p>
        </p:txBody>
      </p:sp>
      <p:sp>
        <p:nvSpPr>
          <p:cNvPr id="21" name="Dot 21"/>
          <p:cNvSpPr/>
          <p:nvPr/>
        </p:nvSpPr>
        <p:spPr>
          <a:xfrm>
            <a:off x="787395" y="595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22" name="Num 22"/>
          <p:cNvSpPr/>
          <p:nvPr/>
        </p:nvSpPr>
        <p:spPr>
          <a:xfrm>
            <a:off x="1047395" y="586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600" dirty="0"/>
          </a:p>
        </p:txBody>
      </p:sp>
      <p:sp>
        <p:nvSpPr>
          <p:cNvPr id="23" name="Item 23"/>
          <p:cNvSpPr/>
          <p:nvPr/>
        </p:nvSpPr>
        <p:spPr>
          <a:xfrm>
            <a:off x="1567395" y="586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Dataset: LMVD</a:t>
            </a:r>
            <a:endParaRPr lang="en-US" sz="1800" dirty="0"/>
          </a:p>
        </p:txBody>
      </p:sp>
      <p:sp>
        <p:nvSpPr>
          <p:cNvPr id="24" name="Dot 24"/>
          <p:cNvSpPr/>
          <p:nvPr/>
        </p:nvSpPr>
        <p:spPr>
          <a:xfrm>
            <a:off x="6273795" y="145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25" name="Num 25"/>
          <p:cNvSpPr/>
          <p:nvPr/>
        </p:nvSpPr>
        <p:spPr>
          <a:xfrm>
            <a:off x="6533795" y="136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600" dirty="0"/>
          </a:p>
        </p:txBody>
      </p:sp>
      <p:sp>
        <p:nvSpPr>
          <p:cNvPr id="26" name="Item 26"/>
          <p:cNvSpPr/>
          <p:nvPr/>
        </p:nvSpPr>
        <p:spPr>
          <a:xfrm>
            <a:off x="7053795" y="136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 Setup</a:t>
            </a:r>
            <a:endParaRPr lang="en-US" sz="1800" dirty="0"/>
          </a:p>
        </p:txBody>
      </p:sp>
      <p:sp>
        <p:nvSpPr>
          <p:cNvPr id="27" name="Dot 27"/>
          <p:cNvSpPr/>
          <p:nvPr/>
        </p:nvSpPr>
        <p:spPr>
          <a:xfrm>
            <a:off x="6273795" y="220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28" name="Num 28"/>
          <p:cNvSpPr/>
          <p:nvPr/>
        </p:nvSpPr>
        <p:spPr>
          <a:xfrm>
            <a:off x="6533795" y="211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600" dirty="0"/>
          </a:p>
        </p:txBody>
      </p:sp>
      <p:sp>
        <p:nvSpPr>
          <p:cNvPr id="29" name="Item 29"/>
          <p:cNvSpPr/>
          <p:nvPr/>
        </p:nvSpPr>
        <p:spPr>
          <a:xfrm>
            <a:off x="7053795" y="211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Results: Swin vs. TCN Baseline</a:t>
            </a:r>
            <a:endParaRPr lang="en-US" sz="1800" dirty="0"/>
          </a:p>
        </p:txBody>
      </p:sp>
      <p:sp>
        <p:nvSpPr>
          <p:cNvPr id="30" name="Dot 30"/>
          <p:cNvSpPr/>
          <p:nvPr/>
        </p:nvSpPr>
        <p:spPr>
          <a:xfrm>
            <a:off x="6273795" y="295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31" name="Num 31"/>
          <p:cNvSpPr/>
          <p:nvPr/>
        </p:nvSpPr>
        <p:spPr>
          <a:xfrm>
            <a:off x="6533795" y="286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600" dirty="0"/>
          </a:p>
        </p:txBody>
      </p:sp>
      <p:sp>
        <p:nvSpPr>
          <p:cNvPr id="32" name="Item 32"/>
          <p:cNvSpPr/>
          <p:nvPr/>
        </p:nvSpPr>
        <p:spPr>
          <a:xfrm>
            <a:off x="7053795" y="286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Results: ROC Curve</a:t>
            </a:r>
            <a:endParaRPr lang="en-US" sz="1800" dirty="0"/>
          </a:p>
        </p:txBody>
      </p:sp>
      <p:sp>
        <p:nvSpPr>
          <p:cNvPr id="33" name="Dot 33"/>
          <p:cNvSpPr/>
          <p:nvPr/>
        </p:nvSpPr>
        <p:spPr>
          <a:xfrm>
            <a:off x="6273795" y="370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34" name="Num 34"/>
          <p:cNvSpPr/>
          <p:nvPr/>
        </p:nvSpPr>
        <p:spPr>
          <a:xfrm>
            <a:off x="6533795" y="361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600" dirty="0"/>
          </a:p>
        </p:txBody>
      </p:sp>
      <p:sp>
        <p:nvSpPr>
          <p:cNvPr id="35" name="Item 35"/>
          <p:cNvSpPr/>
          <p:nvPr/>
        </p:nvSpPr>
        <p:spPr>
          <a:xfrm>
            <a:off x="7053795" y="361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Ablation Study</a:t>
            </a:r>
            <a:endParaRPr lang="en-US" sz="1800" dirty="0"/>
          </a:p>
        </p:txBody>
      </p:sp>
      <p:sp>
        <p:nvSpPr>
          <p:cNvPr id="36" name="Dot 36"/>
          <p:cNvSpPr/>
          <p:nvPr/>
        </p:nvSpPr>
        <p:spPr>
          <a:xfrm>
            <a:off x="6273795" y="445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37" name="Num 37"/>
          <p:cNvSpPr/>
          <p:nvPr/>
        </p:nvSpPr>
        <p:spPr>
          <a:xfrm>
            <a:off x="6533795" y="436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600" dirty="0"/>
          </a:p>
        </p:txBody>
      </p:sp>
      <p:sp>
        <p:nvSpPr>
          <p:cNvPr id="38" name="Item 38"/>
          <p:cNvSpPr/>
          <p:nvPr/>
        </p:nvSpPr>
        <p:spPr>
          <a:xfrm>
            <a:off x="7053795" y="436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800" dirty="0"/>
          </a:p>
        </p:txBody>
      </p:sp>
      <p:sp>
        <p:nvSpPr>
          <p:cNvPr id="39" name="Dot 39"/>
          <p:cNvSpPr/>
          <p:nvPr/>
        </p:nvSpPr>
        <p:spPr>
          <a:xfrm>
            <a:off x="6273795" y="520632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40" name="Num 40"/>
          <p:cNvSpPr/>
          <p:nvPr/>
        </p:nvSpPr>
        <p:spPr>
          <a:xfrm>
            <a:off x="6533795" y="5111322"/>
            <a:ext cx="5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5E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600" dirty="0"/>
          </a:p>
        </p:txBody>
      </p:sp>
      <p:sp>
        <p:nvSpPr>
          <p:cNvPr id="41" name="Item 41"/>
          <p:cNvSpPr/>
          <p:nvPr/>
        </p:nvSpPr>
        <p:spPr>
          <a:xfrm>
            <a:off x="7053795" y="5111322"/>
            <a:ext cx="4700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1800" dirty="0"/>
          </a:p>
        </p:txBody>
      </p:sp>
      <p:sp>
        <p:nvSpPr>
          <p:cNvPr id="100" name="Text 1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101" name="Text 12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Problem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68777" y="1546012"/>
            <a:ext cx="3291840" cy="18745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777" y="1802044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300M+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905937" y="2506132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affected by</a:t>
            </a:r>
            <a:endParaRPr lang="en-US" sz="17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worldwide (WHO)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4426377" y="1546012"/>
            <a:ext cx="3291840" cy="18745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26377" y="1802044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300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4563537" y="2506132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practicing psychiatrists for</a:t>
            </a:r>
            <a:endParaRPr lang="en-US" sz="17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200 million Nigerians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8083977" y="1546012"/>
            <a:ext cx="3291840" cy="18745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83977" y="1802044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20–35%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8221137" y="2506132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prevalence among</a:t>
            </a:r>
            <a:endParaRPr lang="en-US" sz="17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Nigerian university students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80541" y="3977640"/>
            <a:ext cx="10332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1900" i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PHQ-9-style self-report depends on patients accurately describing their own state but depression itself can distort memory, and stigma discourages honest answers. Facial behaviour is harder to consciously fake, making it a promising, low-cost screening signal.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Relev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Relevance of the Study</a:t>
            </a:r>
          </a:p>
        </p:txBody>
      </p:sp>
      <p:sp>
        <p:nvSpPr>
          <p:cNvPr id="3" name="Shape 3"/>
          <p:cNvSpPr/>
          <p:nvPr/>
        </p:nvSpPr>
        <p:spPr>
          <a:xfrm>
            <a:off x="1234440" y="1783080"/>
            <a:ext cx="3291840" cy="18745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4" name="Text 4"/>
          <p:cNvSpPr/>
          <p:nvPr/>
        </p:nvSpPr>
        <p:spPr>
          <a:xfrm>
            <a:off x="1234440" y="2039112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Specialists</a:t>
            </a:r>
          </a:p>
        </p:txBody>
      </p:sp>
      <p:sp>
        <p:nvSpPr>
          <p:cNvPr id="5" name="Text 5"/>
          <p:cNvSpPr/>
          <p:nvPr/>
        </p:nvSpPr>
        <p:spPr>
          <a:xfrm>
            <a:off x="1371600" y="274320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Screens with only a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 camera and mic</a:t>
            </a:r>
          </a:p>
        </p:txBody>
      </p:sp>
      <p:sp>
        <p:nvSpPr>
          <p:cNvPr id="6" name="Shape 6"/>
          <p:cNvSpPr/>
          <p:nvPr/>
        </p:nvSpPr>
        <p:spPr>
          <a:xfrm>
            <a:off x="4892040" y="1783080"/>
            <a:ext cx="3291840" cy="18745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7" name="Text 7"/>
          <p:cNvSpPr/>
          <p:nvPr/>
        </p:nvSpPr>
        <p:spPr>
          <a:xfrm>
            <a:off x="4892040" y="2039112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Flagging</a:t>
            </a:r>
          </a:p>
        </p:txBody>
      </p:sp>
      <p:sp>
        <p:nvSpPr>
          <p:cNvPr id="8" name="Text 8"/>
          <p:cNvSpPr/>
          <p:nvPr/>
        </p:nvSpPr>
        <p:spPr>
          <a:xfrm>
            <a:off x="5029200" y="274320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Surfaces at-risk cases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 referral exists</a:t>
            </a:r>
          </a:p>
        </p:txBody>
      </p:sp>
      <p:sp>
        <p:nvSpPr>
          <p:cNvPr id="9" name="Shape 9"/>
          <p:cNvSpPr/>
          <p:nvPr/>
        </p:nvSpPr>
        <p:spPr>
          <a:xfrm>
            <a:off x="8549640" y="1783080"/>
            <a:ext cx="3291840" cy="18745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10" name="Text 10"/>
          <p:cNvSpPr/>
          <p:nvPr/>
        </p:nvSpPr>
        <p:spPr>
          <a:xfrm>
            <a:off x="8549640" y="2039112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Baseline</a:t>
            </a:r>
          </a:p>
        </p:txBody>
      </p:sp>
      <p:sp>
        <p:nvSpPr>
          <p:cNvPr id="11" name="Text 11"/>
          <p:cNvSpPr/>
          <p:nvPr/>
        </p:nvSpPr>
        <p:spPr>
          <a:xfrm>
            <a:off x="8686800" y="2743200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Grounds future mental-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AI in local data</a:t>
            </a:r>
          </a:p>
        </p:txBody>
      </p:sp>
      <p:sp>
        <p:nvSpPr>
          <p:cNvPr id="12" name="Text 10"/>
          <p:cNvSpPr/>
          <p:nvPr/>
        </p:nvSpPr>
        <p:spPr>
          <a:xfrm>
            <a:off x="914400" y="3977640"/>
            <a:ext cx="10332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1900" i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country of over 200 million people with fewer than 300 practicing psychiatrists, low-cost automated pre-screening is not a luxury; it is a practical bridge to care, especially for university students who rarely have access to campus mental-health services.</a:t>
            </a:r>
          </a:p>
        </p:txBody>
      </p:sp>
      <p:sp>
        <p:nvSpPr>
          <p:cNvPr id="13" name="Text 1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</a:p>
        </p:txBody>
      </p:sp>
      <p:sp>
        <p:nvSpPr>
          <p:cNvPr id="14" name="Text 12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Literature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Literature Review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101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studies underpinning the dataset, architecture, and fusion strategy adopted in this project</a:t>
            </a:r>
            <a:endParaRPr lang="en-US" sz="1600" dirty="0"/>
          </a:p>
        </p:txBody>
      </p:sp>
      <p:graphicFrame>
        <p:nvGraphicFramePr>
          <p:cNvPr id="4" name="Table 2"/>
          <p:cNvGraphicFramePr>
            <a:graphicFrameLocks noGrp="1"/>
          </p:cNvGraphicFramePr>
          <p:nvPr/>
        </p:nvGraphicFramePr>
        <p:xfrm>
          <a:off x="548640" y="1500000"/>
          <a:ext cx="11064240" cy="46500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64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Author &amp; Year</a:t>
                      </a:r>
                    </a:p>
                  </a:txBody>
                  <a:tcPr marL="0" marR="0" marT="0" marB="0" anchor="ctr">
                    <a:solidFill>
                      <a:srgbClr val="123D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Topic</a:t>
                      </a:r>
                    </a:p>
                  </a:txBody>
                  <a:tcPr marL="0" marR="0" marT="0" marB="0" anchor="ctr">
                    <a:solidFill>
                      <a:srgbClr val="123D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Contribution</a:t>
                      </a:r>
                    </a:p>
                  </a:txBody>
                  <a:tcPr marL="0" marR="0" marT="0" marB="0" anchor="ctr">
                    <a:solidFill>
                      <a:srgbClr val="123D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Limitation</a:t>
                      </a:r>
                    </a:p>
                  </a:txBody>
                  <a:tcPr marL="0" marR="0" marT="0" marB="0" anchor="ctr">
                    <a:solidFill>
                      <a:srgbClr val="123D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b="1" dirty="0">
                          <a:solidFill>
                            <a:srgbClr val="123D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Yoon et al. (2022)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Audio-visual, in-the-wild vlog detection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Introduced D-Vlog and a cross-modal attention transformer that outperformed early and late fusion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961 recordings — too small to train a transformer like Swin from scratch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b="1" dirty="0">
                          <a:solidFill>
                            <a:srgbClr val="123D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 et al. (2024)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Large-scale multimodal vlog dataset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Released LMVD (1,823 samples) with VGGish/OpenFace features and the lightweight MDDformer baseline (F1 76.85%)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 uses a standard transformer, not Swin's hierarchical windowed attention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b="1" dirty="0">
                          <a:solidFill>
                            <a:srgbClr val="123D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Liu et al. (2021)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Vision Transformer architecture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Proposed the Swin Transformer, using shifted local windows to cut attention cost from quadratic to near-linear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Designed for natural images, not reshaped behavioural feature sequences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b="1" dirty="0">
                          <a:solidFill>
                            <a:srgbClr val="123D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 et al. (2024)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Video Swin Transformer for depression scoring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Applied a Video Swin Transformer with fine-grained facial features, beating CNN and plain-ViT baselines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Video only; audio-visual fusion limited to simple channel attention, not bidirectional cross-attention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b="1" dirty="0">
                          <a:solidFill>
                            <a:srgbClr val="123D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Haque et al. (2025a)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Multimodal fusion transformer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Blended late and intermediate fusion; best published F1 on LMVD at the time (90.48%)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Simpler than full bidirectional cross-attention; no ImageNet transfer learning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b="1" dirty="0">
                          <a:solidFill>
                            <a:srgbClr val="123D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Bai, Kolter &amp; Koltun (2018)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Temporal Convolutional Network (TCN)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Dilated causal convolutions giving a long receptive field with parallel processing — a strong baseline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Fixed dilation growth, not attention; no cross-modal fusion mechanism</a:t>
                      </a:r>
                    </a:p>
                  </a:txBody>
                  <a:tcPr marL="0" marR="0" marT="0" marB="0" anchor="ctr">
                    <a:solidFill>
                      <a:srgbClr val="F6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5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6" name="Text 52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&amp; Objectives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05407"/>
            <a:ext cx="11064240" cy="91440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1105407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 </a:t>
            </a:r>
            <a:r>
              <a:rPr lang="en-US" sz="1800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aim of this study is to </a:t>
            </a: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depression using a Shifted Windows (</a:t>
            </a:r>
            <a:r>
              <a:rPr lang="en-US" sz="18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Swin</a:t>
            </a: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Transformer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77240" y="2965730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6" name="Text 4"/>
          <p:cNvSpPr/>
          <p:nvPr/>
        </p:nvSpPr>
        <p:spPr>
          <a:xfrm>
            <a:off x="1106424" y="2792677"/>
            <a:ext cx="10277856" cy="7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 Swin Transformer-based classification model adapted to fit the LMVD dataset extracted features.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77240" y="3790332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8" name="Text 6"/>
          <p:cNvSpPr/>
          <p:nvPr/>
        </p:nvSpPr>
        <p:spPr>
          <a:xfrm>
            <a:off x="1106424" y="4416132"/>
            <a:ext cx="10277856" cy="95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the trained model using five standard classification metrics: accuracy, precision, recall, F1-score and AUC-ROC, to get a fuller picture of how well it separates depressed from non-depressed individuals.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77240" y="4593994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0" name="Text 8"/>
          <p:cNvSpPr/>
          <p:nvPr/>
        </p:nvSpPr>
        <p:spPr>
          <a:xfrm>
            <a:off x="1106424" y="3588466"/>
            <a:ext cx="10277856" cy="7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a baseline CNN model on the same data using the same five metrics, so a fair comparison can be made between the two architectures.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777240" y="5714926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2" name="Text 10"/>
          <p:cNvSpPr/>
          <p:nvPr/>
        </p:nvSpPr>
        <p:spPr>
          <a:xfrm>
            <a:off x="1106424" y="5550334"/>
            <a:ext cx="10277856" cy="95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9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the results of the Swin Transformer and the CNN baseline, and discuss what the difference, if any, suggests about the value of the shifted-window attention mechanism for this kind of data.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16</a:t>
            </a:r>
            <a:endParaRPr lang="en-US" sz="10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993837-DBFD-4011-9C44-FC3F9054F0F7}"/>
              </a:ext>
            </a:extLst>
          </p:cNvPr>
          <p:cNvSpPr txBox="1"/>
          <p:nvPr/>
        </p:nvSpPr>
        <p:spPr>
          <a:xfrm>
            <a:off x="777240" y="2236654"/>
            <a:ext cx="6096000" cy="398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8000"/>
              </a:lnSpc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objectives are to: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Two-stream pipeline, from raw LMVD features to a prediction</a:t>
            </a:r>
            <a:endParaRPr lang="en-US" sz="1900" dirty="0"/>
          </a:p>
        </p:txBody>
      </p:sp>
      <p:pic>
        <p:nvPicPr>
          <p:cNvPr id="4" name="Image 0" descr="/home/claude/proj/imgs/p33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512" y="1805432"/>
            <a:ext cx="6815732" cy="4286707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2075688"/>
            <a:ext cx="118872" cy="118872"/>
          </a:xfrm>
          <a:prstGeom prst="ellipse">
            <a:avLst/>
          </a:prstGeom>
          <a:solidFill>
            <a:srgbClr val="B8860B"/>
          </a:solidFill>
          <a:ln/>
        </p:spPr>
      </p:sp>
      <p:sp>
        <p:nvSpPr>
          <p:cNvPr id="6" name="Text 3"/>
          <p:cNvSpPr/>
          <p:nvPr/>
        </p:nvSpPr>
        <p:spPr>
          <a:xfrm>
            <a:off x="786384" y="1911096"/>
            <a:ext cx="449681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600" dirty="0"/>
              <a:t>Audio (</a:t>
            </a:r>
            <a:r>
              <a:rPr lang="en-US" sz="1600" dirty="0" err="1"/>
              <a:t>VGGish</a:t>
            </a:r>
            <a:r>
              <a:rPr lang="en-US" sz="1600" dirty="0"/>
              <a:t>) and facial (</a:t>
            </a:r>
            <a:r>
              <a:rPr lang="en-US" sz="1600" dirty="0" err="1"/>
              <a:t>OpenFace</a:t>
            </a:r>
            <a:r>
              <a:rPr lang="en-US" sz="1600" dirty="0"/>
              <a:t>) features are extracted and standardized to the same sequence length (512 frames).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57200" y="3493008"/>
            <a:ext cx="118872" cy="118872"/>
          </a:xfrm>
          <a:prstGeom prst="ellipse">
            <a:avLst/>
          </a:prstGeom>
          <a:solidFill>
            <a:srgbClr val="B8860B"/>
          </a:solidFill>
          <a:ln/>
        </p:spPr>
      </p:sp>
      <p:sp>
        <p:nvSpPr>
          <p:cNvPr id="8" name="Text 5"/>
          <p:cNvSpPr/>
          <p:nvPr/>
        </p:nvSpPr>
        <p:spPr>
          <a:xfrm>
            <a:off x="786384" y="3328416"/>
            <a:ext cx="449681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600" dirty="0"/>
              <a:t>TCN baseline: Each feature sequence is processed separately, then both are combined for depression classification.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457200" y="4910328"/>
            <a:ext cx="118872" cy="118872"/>
          </a:xfrm>
          <a:prstGeom prst="ellipse">
            <a:avLst/>
          </a:prstGeom>
          <a:solidFill>
            <a:srgbClr val="B8860B"/>
          </a:solidFill>
          <a:ln/>
        </p:spPr>
      </p:sp>
      <p:sp>
        <p:nvSpPr>
          <p:cNvPr id="10" name="Text 7"/>
          <p:cNvSpPr/>
          <p:nvPr/>
        </p:nvSpPr>
        <p:spPr>
          <a:xfrm>
            <a:off x="786384" y="4745736"/>
            <a:ext cx="449681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600" dirty="0" err="1"/>
              <a:t>Swin</a:t>
            </a:r>
            <a:r>
              <a:rPr lang="en-US" sz="1600" dirty="0"/>
              <a:t> Transformer: Audio and visual features are processed together using cross-attention before the final depression prediction.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of the Proposed Model: Swin Transformer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48639" y="1500000"/>
            <a:ext cx="10966027" cy="46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en-US" sz="2000" dirty="0"/>
              <a:t>The </a:t>
            </a:r>
            <a:r>
              <a:rPr lang="en-US" sz="2000" dirty="0" err="1"/>
              <a:t>Swin</a:t>
            </a:r>
            <a:r>
              <a:rPr lang="en-US" sz="2000" dirty="0"/>
              <a:t> Transformer looks at small groups of frames at a time, then shifts those groups in each layer so information gradually spreads across the whole clip building up from short-term cues like a vocal dip or a flicker of expression to longer-term mood patterns, without the heavy cost of comparing every frame to every other frame.</a:t>
            </a:r>
          </a:p>
          <a:p>
            <a:pPr>
              <a:lnSpc>
                <a:spcPct val="150000"/>
              </a:lnSpc>
            </a:pP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Two </a:t>
            </a:r>
            <a:r>
              <a:rPr lang="en-US" sz="2000" dirty="0" err="1"/>
              <a:t>Swin</a:t>
            </a:r>
            <a:r>
              <a:rPr lang="en-US" sz="2000" dirty="0"/>
              <a:t> towers process audio and facial features separately, then a cross-attention step lets them share information for example, linking a change in tone of voice to a matching facial cue — before a final layer predicts depressed or non-depressed.</a:t>
            </a:r>
          </a:p>
        </p:txBody>
      </p:sp>
      <p:sp>
        <p:nvSpPr>
          <p:cNvPr id="11" name="Text 8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EECB68-4194-4BC2-B691-09170B0FC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33" y="417974"/>
            <a:ext cx="11243734" cy="5568069"/>
          </a:xfrm>
          <a:prstGeom prst="rect">
            <a:avLst/>
          </a:prstGeom>
        </p:spPr>
      </p:pic>
      <p:sp>
        <p:nvSpPr>
          <p:cNvPr id="5" name="Text 11">
            <a:extLst>
              <a:ext uri="{FF2B5EF4-FFF2-40B4-BE49-F238E27FC236}">
                <a16:creationId xmlns:a16="http://schemas.microsoft.com/office/drawing/2014/main" id="{33D45A96-DACD-405A-844F-6070A566AE1A}"/>
              </a:ext>
            </a:extLst>
          </p:cNvPr>
          <p:cNvSpPr/>
          <p:nvPr/>
        </p:nvSpPr>
        <p:spPr>
          <a:xfrm>
            <a:off x="914400" y="58978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architecture of the SWIN implementation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821332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Dataset: LMVD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Large-scale Multimodal Vlog Dataset (He et al., 2024)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1234440" y="1600200"/>
            <a:ext cx="3291840" cy="14173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34440" y="1746504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1,804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1234440" y="2313432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usable samples</a:t>
            </a:r>
            <a:endParaRPr lang="en-US" sz="17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cleaning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892040" y="1600200"/>
            <a:ext cx="3291840" cy="14173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92040" y="1746504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906 / 898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4892040" y="2313432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non-depressed /</a:t>
            </a:r>
            <a:endParaRPr lang="en-US" sz="17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depressed samples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549640" y="1600200"/>
            <a:ext cx="3291840" cy="14173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49640" y="1746504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70/15/15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8549640" y="2313432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/ val / test</a:t>
            </a:r>
            <a:endParaRPr lang="en-US" sz="17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(stratified)</a:t>
            </a:r>
            <a:endParaRPr lang="en-US" sz="1700" dirty="0"/>
          </a:p>
        </p:txBody>
      </p:sp>
      <p:pic>
        <p:nvPicPr>
          <p:cNvPr id="13" name="Image 0" descr="/home/claude/proj/imgs/p67_crop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248" y="3154680"/>
            <a:ext cx="3657600" cy="266639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914400" y="58978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 are almost perfectly balanced, so no class-weighting was needed in the loss function.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16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 Setup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77240" y="1270000"/>
            <a:ext cx="10607040" cy="896112"/>
          </a:xfrm>
          <a:prstGeom prst="rect">
            <a:avLst/>
          </a:prstGeom>
          <a:solidFill>
            <a:srgbClr val="F6F6F4"/>
          </a:solidFill>
          <a:ln/>
        </p:spPr>
      </p:sp>
      <p:sp>
        <p:nvSpPr>
          <p:cNvPr id="4" name="Text 2"/>
          <p:cNvSpPr/>
          <p:nvPr/>
        </p:nvSpPr>
        <p:spPr>
          <a:xfrm>
            <a:off x="1005840" y="1270000"/>
            <a:ext cx="265176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749040" y="1270000"/>
            <a:ext cx="749808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AdamW · differential learning rate (backbone 1e-5, head 1e-4)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5840" y="2166112"/>
            <a:ext cx="265176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stopping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749040" y="2166112"/>
            <a:ext cx="749808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Patience of 7 epochs on validation F1 · capped at 40 epochs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77240" y="3062224"/>
            <a:ext cx="10607040" cy="896112"/>
          </a:xfrm>
          <a:prstGeom prst="rect">
            <a:avLst/>
          </a:prstGeom>
          <a:solidFill>
            <a:srgbClr val="F6F6F4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3062224"/>
            <a:ext cx="265176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Reproducibility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749040" y="3062224"/>
            <a:ext cx="749808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fixed seeds (42, 123, 2024) · results reported as mean ± std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005840" y="3958336"/>
            <a:ext cx="265176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749040" y="3958336"/>
            <a:ext cx="749808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Accuracy, precision, recall, F1-score and AUC-ROC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77240" y="4854448"/>
            <a:ext cx="10607040" cy="896112"/>
          </a:xfrm>
          <a:prstGeom prst="rect">
            <a:avLst/>
          </a:prstGeom>
          <a:solidFill>
            <a:srgbClr val="F6F6F4"/>
          </a:solidFill>
          <a:ln/>
        </p:spPr>
      </p:sp>
      <p:sp>
        <p:nvSpPr>
          <p:cNvPr id="14" name="Text 12"/>
          <p:cNvSpPr/>
          <p:nvPr/>
        </p:nvSpPr>
        <p:spPr>
          <a:xfrm>
            <a:off x="1005840" y="4854448"/>
            <a:ext cx="265176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749040" y="4854448"/>
            <a:ext cx="749808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Kaggle free-tier NVIDIA T4 GPU · batch size of 16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Results: Swin vs. TCN Baseline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across 3 seeds, LMVD test set</a:t>
            </a:r>
            <a:endParaRPr lang="en-US" sz="1900" dirty="0"/>
          </a:p>
        </p:txBody>
      </p:sp>
      <p:pic>
        <p:nvPicPr>
          <p:cNvPr id="4" name="Image 0" descr="/home/claude/proj/imgs/p57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874520"/>
            <a:ext cx="6537960" cy="2869387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178040" y="1783080"/>
            <a:ext cx="1554480" cy="457200"/>
          </a:xfrm>
          <a:prstGeom prst="rect">
            <a:avLst/>
          </a:prstGeom>
          <a:solidFill>
            <a:srgbClr val="123D28"/>
          </a:solidFill>
          <a:ln/>
        </p:spPr>
      </p:sp>
      <p:sp>
        <p:nvSpPr>
          <p:cNvPr id="6" name="Text 3"/>
          <p:cNvSpPr/>
          <p:nvPr/>
        </p:nvSpPr>
        <p:spPr>
          <a:xfrm>
            <a:off x="7178040" y="178308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732520" y="1783080"/>
            <a:ext cx="1051560" cy="457200"/>
          </a:xfrm>
          <a:prstGeom prst="rect">
            <a:avLst/>
          </a:prstGeom>
          <a:solidFill>
            <a:srgbClr val="123D28"/>
          </a:solidFill>
          <a:ln/>
        </p:spPr>
      </p:sp>
      <p:sp>
        <p:nvSpPr>
          <p:cNvPr id="8" name="Text 5"/>
          <p:cNvSpPr/>
          <p:nvPr/>
        </p:nvSpPr>
        <p:spPr>
          <a:xfrm>
            <a:off x="8732520" y="1783080"/>
            <a:ext cx="1051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TCN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9784080" y="1783080"/>
            <a:ext cx="1051560" cy="457200"/>
          </a:xfrm>
          <a:prstGeom prst="rect">
            <a:avLst/>
          </a:prstGeom>
          <a:solidFill>
            <a:srgbClr val="123D28"/>
          </a:solidFill>
          <a:ln/>
        </p:spPr>
      </p:sp>
      <p:sp>
        <p:nvSpPr>
          <p:cNvPr id="10" name="Text 7"/>
          <p:cNvSpPr/>
          <p:nvPr/>
        </p:nvSpPr>
        <p:spPr>
          <a:xfrm>
            <a:off x="9784080" y="1783080"/>
            <a:ext cx="1051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Swin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10835640" y="1783080"/>
            <a:ext cx="1005840" cy="457200"/>
          </a:xfrm>
          <a:prstGeom prst="rect">
            <a:avLst/>
          </a:prstGeom>
          <a:solidFill>
            <a:srgbClr val="123D28"/>
          </a:solidFill>
          <a:ln/>
        </p:spPr>
      </p:sp>
      <p:sp>
        <p:nvSpPr>
          <p:cNvPr id="12" name="Text 9"/>
          <p:cNvSpPr/>
          <p:nvPr/>
        </p:nvSpPr>
        <p:spPr>
          <a:xfrm>
            <a:off x="10835640" y="1783080"/>
            <a:ext cx="1005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178040" y="2240280"/>
            <a:ext cx="155448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78040" y="2240280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F1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732520" y="2240280"/>
            <a:ext cx="1051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732520" y="2240280"/>
            <a:ext cx="1051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0.756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9784080" y="2240280"/>
            <a:ext cx="1051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784080" y="2240280"/>
            <a:ext cx="1051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0.780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10835640" y="2240280"/>
            <a:ext cx="10058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835640" y="2240280"/>
            <a:ext cx="1005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+2.4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7178040" y="2679192"/>
            <a:ext cx="1554480" cy="438912"/>
          </a:xfrm>
          <a:prstGeom prst="rect">
            <a:avLst/>
          </a:prstGeom>
          <a:solidFill>
            <a:srgbClr val="F6F6F4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178040" y="2679192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8732520" y="2679192"/>
            <a:ext cx="1051560" cy="438912"/>
          </a:xfrm>
          <a:prstGeom prst="rect">
            <a:avLst/>
          </a:prstGeom>
          <a:solidFill>
            <a:srgbClr val="F6F6F4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732520" y="2679192"/>
            <a:ext cx="1051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0.687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9784080" y="2679192"/>
            <a:ext cx="1051560" cy="438912"/>
          </a:xfrm>
          <a:prstGeom prst="rect">
            <a:avLst/>
          </a:prstGeom>
          <a:solidFill>
            <a:srgbClr val="F6F6F4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784080" y="2679192"/>
            <a:ext cx="1051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0.751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10835640" y="2679192"/>
            <a:ext cx="1005840" cy="438912"/>
          </a:xfrm>
          <a:prstGeom prst="rect">
            <a:avLst/>
          </a:prstGeom>
          <a:solidFill>
            <a:srgbClr val="F6F6F4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835640" y="2679192"/>
            <a:ext cx="1005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+6.4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7178040" y="3118104"/>
            <a:ext cx="155448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178040" y="3118104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8732520" y="3118104"/>
            <a:ext cx="1051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732520" y="3118104"/>
            <a:ext cx="1051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0.844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9784080" y="3118104"/>
            <a:ext cx="1051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9784080" y="3118104"/>
            <a:ext cx="1051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0.812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10835640" y="3118104"/>
            <a:ext cx="10058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0835640" y="3118104"/>
            <a:ext cx="1005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−3.2</a:t>
            </a:r>
            <a:endParaRPr lang="en-US" sz="1600" dirty="0"/>
          </a:p>
        </p:txBody>
      </p:sp>
      <p:sp>
        <p:nvSpPr>
          <p:cNvPr id="37" name="Shape 34"/>
          <p:cNvSpPr/>
          <p:nvPr/>
        </p:nvSpPr>
        <p:spPr>
          <a:xfrm>
            <a:off x="7178040" y="3557016"/>
            <a:ext cx="1554480" cy="438912"/>
          </a:xfrm>
          <a:prstGeom prst="rect">
            <a:avLst/>
          </a:prstGeom>
          <a:solidFill>
            <a:srgbClr val="F6F6F4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178040" y="3557016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</a:t>
            </a:r>
            <a:endParaRPr lang="en-US" sz="1600" dirty="0"/>
          </a:p>
        </p:txBody>
      </p:sp>
      <p:sp>
        <p:nvSpPr>
          <p:cNvPr id="39" name="Shape 36"/>
          <p:cNvSpPr/>
          <p:nvPr/>
        </p:nvSpPr>
        <p:spPr>
          <a:xfrm>
            <a:off x="8732520" y="3557016"/>
            <a:ext cx="1051560" cy="438912"/>
          </a:xfrm>
          <a:prstGeom prst="rect">
            <a:avLst/>
          </a:prstGeom>
          <a:solidFill>
            <a:srgbClr val="F6F6F4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8732520" y="3557016"/>
            <a:ext cx="1051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0.727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9784080" y="3557016"/>
            <a:ext cx="1051560" cy="438912"/>
          </a:xfrm>
          <a:prstGeom prst="rect">
            <a:avLst/>
          </a:prstGeom>
          <a:solidFill>
            <a:srgbClr val="F6F6F4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9784080" y="3557016"/>
            <a:ext cx="1051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0.772</a:t>
            </a:r>
            <a:endParaRPr lang="en-US" sz="1600" dirty="0"/>
          </a:p>
        </p:txBody>
      </p:sp>
      <p:sp>
        <p:nvSpPr>
          <p:cNvPr id="43" name="Shape 40"/>
          <p:cNvSpPr/>
          <p:nvPr/>
        </p:nvSpPr>
        <p:spPr>
          <a:xfrm>
            <a:off x="10835640" y="3557016"/>
            <a:ext cx="1005840" cy="438912"/>
          </a:xfrm>
          <a:prstGeom prst="rect">
            <a:avLst/>
          </a:prstGeom>
          <a:solidFill>
            <a:srgbClr val="F6F6F4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10835640" y="3557016"/>
            <a:ext cx="1005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+4.6</a:t>
            </a:r>
            <a:endParaRPr lang="en-US" sz="1600" dirty="0"/>
          </a:p>
        </p:txBody>
      </p:sp>
      <p:sp>
        <p:nvSpPr>
          <p:cNvPr id="45" name="Shape 42"/>
          <p:cNvSpPr/>
          <p:nvPr/>
        </p:nvSpPr>
        <p:spPr>
          <a:xfrm>
            <a:off x="7178040" y="3995928"/>
            <a:ext cx="155448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7178040" y="3995928"/>
            <a:ext cx="1554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AUC-ROC</a:t>
            </a:r>
            <a:endParaRPr lang="en-US" sz="1600" dirty="0"/>
          </a:p>
        </p:txBody>
      </p:sp>
      <p:sp>
        <p:nvSpPr>
          <p:cNvPr id="47" name="Shape 44"/>
          <p:cNvSpPr/>
          <p:nvPr/>
        </p:nvSpPr>
        <p:spPr>
          <a:xfrm>
            <a:off x="8732520" y="3995928"/>
            <a:ext cx="1051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8732520" y="3995928"/>
            <a:ext cx="1051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0.817</a:t>
            </a:r>
            <a:endParaRPr lang="en-US" sz="1600" dirty="0"/>
          </a:p>
        </p:txBody>
      </p:sp>
      <p:sp>
        <p:nvSpPr>
          <p:cNvPr id="49" name="Shape 46"/>
          <p:cNvSpPr/>
          <p:nvPr/>
        </p:nvSpPr>
        <p:spPr>
          <a:xfrm>
            <a:off x="9784080" y="3995928"/>
            <a:ext cx="105156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784080" y="3995928"/>
            <a:ext cx="10515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0.846</a:t>
            </a:r>
            <a:endParaRPr lang="en-US" sz="1600" dirty="0"/>
          </a:p>
        </p:txBody>
      </p:sp>
      <p:sp>
        <p:nvSpPr>
          <p:cNvPr id="51" name="Shape 48"/>
          <p:cNvSpPr/>
          <p:nvPr/>
        </p:nvSpPr>
        <p:spPr>
          <a:xfrm>
            <a:off x="10835640" y="3995928"/>
            <a:ext cx="10058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3E3E0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0835640" y="3995928"/>
            <a:ext cx="10058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+3.0</a:t>
            </a:r>
            <a:endParaRPr lang="en-US" sz="1600" dirty="0"/>
          </a:p>
        </p:txBody>
      </p:sp>
      <p:sp>
        <p:nvSpPr>
          <p:cNvPr id="53" name="Text 50"/>
          <p:cNvSpPr/>
          <p:nvPr/>
        </p:nvSpPr>
        <p:spPr>
          <a:xfrm>
            <a:off x="7178040" y="4727448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Swin wins on 4 of 5 metrics — AUC improves from 0.817 to 0.846.</a:t>
            </a:r>
            <a:endParaRPr lang="en-US" sz="1800" dirty="0"/>
          </a:p>
        </p:txBody>
      </p:sp>
      <p:sp>
        <p:nvSpPr>
          <p:cNvPr id="54" name="Text 5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55" name="Text 52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Results: ROC Curve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seed per model — Swin (seed 123) vs TCN (seed 2024)</a:t>
            </a:r>
            <a:endParaRPr lang="en-US" sz="1900" dirty="0"/>
          </a:p>
        </p:txBody>
      </p:sp>
      <p:pic>
        <p:nvPicPr>
          <p:cNvPr id="4" name="Image 0" descr="/home/claude/proj/imgs/p60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600200"/>
            <a:ext cx="4114800" cy="3161081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955280" y="1783080"/>
            <a:ext cx="2514600" cy="11887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955280" y="1911096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0.857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7955280" y="2514600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Swin AUC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955280" y="3246120"/>
            <a:ext cx="2514600" cy="1188720"/>
          </a:xfrm>
          <a:prstGeom prst="rect">
            <a:avLst/>
          </a:prstGeom>
          <a:solidFill>
            <a:srgbClr val="F6F6F4"/>
          </a:solidFill>
          <a:ln w="12700">
            <a:solidFill>
              <a:srgbClr val="E3E3E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955280" y="3374136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0.840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7955280" y="3977640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TCN AUC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955280" y="4572000"/>
            <a:ext cx="37490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Swin's curve sits above the baseline's across nearly the whole plot — a higher true-positive rate at almost any false-positive rate a screener would tolerate.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Ablation Study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alone is barely above chance (0.587 AUC); visual alone reaches 0.784; fusion lifts this to 0.846</a:t>
            </a:r>
            <a:endParaRPr lang="en-US" sz="1900" dirty="0"/>
          </a:p>
        </p:txBody>
      </p:sp>
      <p:pic>
        <p:nvPicPr>
          <p:cNvPr id="4" name="Image 0" descr="/home/claude/proj/imgs/p64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1965960"/>
            <a:ext cx="10058400" cy="37682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77240" y="1254193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4" name="Text 2"/>
          <p:cNvSpPr/>
          <p:nvPr/>
        </p:nvSpPr>
        <p:spPr>
          <a:xfrm>
            <a:off x="1106424" y="1089601"/>
            <a:ext cx="10277856" cy="9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Swin Transformer beat the CNN baseline on 4 of 5 metrics, including a higher AUC-ROC (0.846 vs 0.817) showing it is more reliable at telling depressed and non-depressed individuals apart.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77240" y="2261858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3176393"/>
            <a:ext cx="118872" cy="118872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8" name="Text 6"/>
          <p:cNvSpPr/>
          <p:nvPr/>
        </p:nvSpPr>
        <p:spPr>
          <a:xfrm>
            <a:off x="1106424" y="2040848"/>
            <a:ext cx="10277856" cy="9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features alone reached 0.784 AUC, while audio alone was barely better than guessing (0.587). Combining both is what pushed performance up.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96112" y="4586733"/>
            <a:ext cx="10488168" cy="1648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This work shows that facial and vocal behavior, captured through nothing more than a camera and microphone, can support automated depression screening with meaningful accuracy, serving as a low-cost, low-friction alternative to self-report tools like the PHQ-9 in settings where psychiatric expertise is scarce. </a:t>
            </a:r>
          </a:p>
        </p:txBody>
      </p:sp>
      <p:sp>
        <p:nvSpPr>
          <p:cNvPr id="13" name="Text 1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16</a:t>
            </a:r>
            <a:endParaRPr lang="en-US" sz="1050" dirty="0"/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563E03BA-A3D7-49DD-8B9C-620EC9154A00}"/>
              </a:ext>
            </a:extLst>
          </p:cNvPr>
          <p:cNvSpPr/>
          <p:nvPr/>
        </p:nvSpPr>
        <p:spPr>
          <a:xfrm>
            <a:off x="548640" y="3974865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Importance of Study</a:t>
            </a:r>
            <a:endParaRPr lang="en-US" sz="2400" dirty="0"/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E44511AB-F288-4575-A5FF-8E49A478447B}"/>
              </a:ext>
            </a:extLst>
          </p:cNvPr>
          <p:cNvSpPr/>
          <p:nvPr/>
        </p:nvSpPr>
        <p:spPr>
          <a:xfrm>
            <a:off x="1106424" y="2968897"/>
            <a:ext cx="10277856" cy="9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still a research prototype (~77% accuracy), not a clinically validated diagnostic tool. The next steps include stronger audio features and testing on a Nigerian population.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3000" dirty="0"/>
          </a:p>
        </p:txBody>
      </p:sp>
      <p:sp>
        <p:nvSpPr>
          <p:cNvPr id="3" name="Subtitle"/>
          <p:cNvSpPr/>
          <p:nvPr/>
        </p:nvSpPr>
        <p:spPr>
          <a:xfrm>
            <a:off x="548640" y="1000760"/>
            <a:ext cx="11064240" cy="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selection of key sources underpinning the model, dataset, and problem framing</a:t>
            </a:r>
            <a:endParaRPr lang="en-US" sz="1500" dirty="0"/>
          </a:p>
        </p:txBody>
      </p:sp>
      <p:sp>
        <p:nvSpPr>
          <p:cNvPr id="4" name="Dot 4"/>
          <p:cNvSpPr/>
          <p:nvPr/>
        </p:nvSpPr>
        <p:spPr>
          <a:xfrm>
            <a:off x="914400" y="1705000"/>
            <a:ext cx="91440" cy="91440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5" name="Ref 5"/>
          <p:cNvSpPr/>
          <p:nvPr/>
        </p:nvSpPr>
        <p:spPr>
          <a:xfrm>
            <a:off x="1174400" y="1650000"/>
            <a:ext cx="4740000" cy="10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Liu, Z., Lin, Y., Cao, Y., Hu, H., Wei, Y., Zhang, Z., Lin, S., &amp; Guo, B. (2021). Swin Transformer: Hierarchical vision transformer using shifted windows. ICCV 2021, 10012–10022.</a:t>
            </a:r>
            <a:endParaRPr lang="en-US" sz="1400" dirty="0"/>
          </a:p>
        </p:txBody>
      </p:sp>
      <p:sp>
        <p:nvSpPr>
          <p:cNvPr id="6" name="Dot 6"/>
          <p:cNvSpPr/>
          <p:nvPr/>
        </p:nvSpPr>
        <p:spPr>
          <a:xfrm>
            <a:off x="914400" y="2875000"/>
            <a:ext cx="91440" cy="91440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7" name="Ref 7"/>
          <p:cNvSpPr/>
          <p:nvPr/>
        </p:nvSpPr>
        <p:spPr>
          <a:xfrm>
            <a:off x="1174400" y="2820000"/>
            <a:ext cx="4740000" cy="10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Vaswani, A., Shazeer, N., Parmar, N., et al. (2017). Attention is all you need. Advances in Neural Information Processing Systems, 30, 5998–6008.</a:t>
            </a:r>
            <a:endParaRPr lang="en-US" sz="1400" dirty="0"/>
          </a:p>
        </p:txBody>
      </p:sp>
      <p:sp>
        <p:nvSpPr>
          <p:cNvPr id="8" name="Dot 8"/>
          <p:cNvSpPr/>
          <p:nvPr/>
        </p:nvSpPr>
        <p:spPr>
          <a:xfrm>
            <a:off x="914400" y="4045000"/>
            <a:ext cx="91440" cy="91440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9" name="Ref 9"/>
          <p:cNvSpPr/>
          <p:nvPr/>
        </p:nvSpPr>
        <p:spPr>
          <a:xfrm>
            <a:off x="1174400" y="3990000"/>
            <a:ext cx="4740000" cy="10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Dosovitskiy, A., Beyer, L., Kolesnikov, A., et al. (2021). An image is worth 16x16 words: Transformers for image recognition at scale. ICLR 2021.</a:t>
            </a:r>
            <a:endParaRPr lang="en-US" sz="1400" dirty="0"/>
          </a:p>
        </p:txBody>
      </p:sp>
      <p:sp>
        <p:nvSpPr>
          <p:cNvPr id="10" name="Dot 10"/>
          <p:cNvSpPr/>
          <p:nvPr/>
        </p:nvSpPr>
        <p:spPr>
          <a:xfrm>
            <a:off x="914400" y="5215000"/>
            <a:ext cx="91440" cy="91440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1" name="Ref 11"/>
          <p:cNvSpPr/>
          <p:nvPr/>
        </p:nvSpPr>
        <p:spPr>
          <a:xfrm>
            <a:off x="1174400" y="5160000"/>
            <a:ext cx="4740000" cy="10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He, L., Chen, K., Zhao, J., et al. (2024). LMVD: A large-scale multimodal vlog dataset for depression detection in the wild. arXiv:2407.00024.</a:t>
            </a:r>
            <a:endParaRPr lang="en-US" sz="1400" dirty="0"/>
          </a:p>
        </p:txBody>
      </p:sp>
      <p:sp>
        <p:nvSpPr>
          <p:cNvPr id="12" name="Dot 12"/>
          <p:cNvSpPr/>
          <p:nvPr/>
        </p:nvSpPr>
        <p:spPr>
          <a:xfrm>
            <a:off x="6350000" y="1705000"/>
            <a:ext cx="91440" cy="91440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3" name="Ref 13"/>
          <p:cNvSpPr/>
          <p:nvPr/>
        </p:nvSpPr>
        <p:spPr>
          <a:xfrm>
            <a:off x="6610000" y="1650000"/>
            <a:ext cx="4740000" cy="10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Gratch, J., Artstein, R., Lucas, G., et al. (2014). The Distress Analysis Interview Corpus of human and computer interviews. LREC 2014, 3123–3128.</a:t>
            </a:r>
            <a:endParaRPr lang="en-US" sz="1400" dirty="0"/>
          </a:p>
        </p:txBody>
      </p:sp>
      <p:sp>
        <p:nvSpPr>
          <p:cNvPr id="14" name="Dot 14"/>
          <p:cNvSpPr/>
          <p:nvPr/>
        </p:nvSpPr>
        <p:spPr>
          <a:xfrm>
            <a:off x="6350000" y="2875000"/>
            <a:ext cx="91440" cy="91440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5" name="Ref 15"/>
          <p:cNvSpPr/>
          <p:nvPr/>
        </p:nvSpPr>
        <p:spPr>
          <a:xfrm>
            <a:off x="6610000" y="2820000"/>
            <a:ext cx="4740000" cy="10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Kroenke, K., Spitzer, R. L., &amp; Williams, J. B. W. (2001). The PHQ-9: Validity of a brief depression severity measure. Journal of General Internal Medicine, 16(9), 606–613.</a:t>
            </a:r>
            <a:endParaRPr lang="en-US" sz="1400" dirty="0"/>
          </a:p>
        </p:txBody>
      </p:sp>
      <p:sp>
        <p:nvSpPr>
          <p:cNvPr id="16" name="Dot 16"/>
          <p:cNvSpPr/>
          <p:nvPr/>
        </p:nvSpPr>
        <p:spPr>
          <a:xfrm>
            <a:off x="6350000" y="4045000"/>
            <a:ext cx="91440" cy="91440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7" name="Ref 17"/>
          <p:cNvSpPr/>
          <p:nvPr/>
        </p:nvSpPr>
        <p:spPr>
          <a:xfrm>
            <a:off x="6610000" y="3990000"/>
            <a:ext cx="4740000" cy="10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Health Organization. (2023). Depressive disorder (depression). Geneva: World Health Organization.</a:t>
            </a:r>
            <a:endParaRPr lang="en-US" sz="1400" dirty="0"/>
          </a:p>
        </p:txBody>
      </p:sp>
      <p:sp>
        <p:nvSpPr>
          <p:cNvPr id="18" name="Dot 18"/>
          <p:cNvSpPr/>
          <p:nvPr/>
        </p:nvSpPr>
        <p:spPr>
          <a:xfrm>
            <a:off x="6350000" y="5215000"/>
            <a:ext cx="91440" cy="91440"/>
          </a:xfrm>
          <a:prstGeom prst="ellipse">
            <a:avLst/>
          </a:prstGeom>
          <a:solidFill>
            <a:srgbClr val="1B5E3C"/>
          </a:solidFill>
          <a:ln/>
        </p:spPr>
      </p:sp>
      <p:sp>
        <p:nvSpPr>
          <p:cNvPr id="19" name="Ref 19"/>
          <p:cNvSpPr/>
          <p:nvPr/>
        </p:nvSpPr>
        <p:spPr>
          <a:xfrm>
            <a:off x="6610000" y="5160000"/>
            <a:ext cx="4740000" cy="10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He, L., Niu, M., Tiwari, P., et al. (2022). Deep learning for depression recognition with audiovisual cues: A review. Information Fusion, 80, 56–86.</a:t>
            </a:r>
            <a:endParaRPr lang="en-US" sz="1400" dirty="0"/>
          </a:p>
        </p:txBody>
      </p:sp>
      <p:sp>
        <p:nvSpPr>
          <p:cNvPr id="20" name="Text 1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 Detection using Swin Transformer</a:t>
            </a:r>
            <a:endParaRPr lang="en-US" sz="1050" dirty="0"/>
          </a:p>
        </p:txBody>
      </p:sp>
      <p:sp>
        <p:nvSpPr>
          <p:cNvPr id="21" name="Text 12"/>
          <p:cNvSpPr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16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123D2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748272"/>
            <a:ext cx="12188952" cy="109728"/>
          </a:xfrm>
          <a:prstGeom prst="rect">
            <a:avLst/>
          </a:prstGeom>
          <a:solidFill>
            <a:srgbClr val="B8860B"/>
          </a:solidFill>
          <a:ln/>
        </p:spPr>
      </p:sp>
      <p:pic>
        <p:nvPicPr>
          <p:cNvPr id="4" name="Image 0" descr="/mnt/user-data/uploads/e994d8a6baecaf54085f28a753c6686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248" y="1234440"/>
            <a:ext cx="1371600" cy="14447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0" y="2926080"/>
            <a:ext cx="1218895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123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0" y="379476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0" y="598932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Olagoroye Samuel Akolawole  ·  CSC/2021/1080  ·  Supervisor: Dr. C.Y. Daramola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1679</Words>
  <Application>Microsoft Office PowerPoint</Application>
  <PresentationFormat>Widescreen</PresentationFormat>
  <Paragraphs>219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Samuel Olagoroye</cp:lastModifiedBy>
  <cp:revision>30</cp:revision>
  <dcterms:created xsi:type="dcterms:W3CDTF">2026-07-20T08:07:33Z</dcterms:created>
  <dcterms:modified xsi:type="dcterms:W3CDTF">2026-07-22T10:24:56Z</dcterms:modified>
</cp:coreProperties>
</file>